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5"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89"/>
  </p:normalViewPr>
  <p:slideViewPr>
    <p:cSldViewPr snapToGrid="0" snapToObjects="1">
      <p:cViewPr varScale="1">
        <p:scale>
          <a:sx n="104" d="100"/>
          <a:sy n="104" d="100"/>
        </p:scale>
        <p:origin x="232" y="7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741F97-D6EA-40CA-9FBB-18C38C89522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A555911B-6F5E-40F0-A3E1-C25A314A74F6}">
      <dgm:prSet/>
      <dgm:spPr/>
      <dgm:t>
        <a:bodyPr/>
        <a:lstStyle/>
        <a:p>
          <a:r>
            <a:rPr lang="en-IN"/>
            <a:t>Apartment with min 2 bedrooms with monthly rent not to exceed US$7000/month</a:t>
          </a:r>
          <a:endParaRPr lang="en-US"/>
        </a:p>
      </dgm:t>
    </dgm:pt>
    <dgm:pt modelId="{70089A24-A0F2-40C2-89B1-CE043536F2CF}" type="parTrans" cxnId="{28485BC1-BC69-4BDD-B817-C8F1BCEDB22C}">
      <dgm:prSet/>
      <dgm:spPr/>
      <dgm:t>
        <a:bodyPr/>
        <a:lstStyle/>
        <a:p>
          <a:endParaRPr lang="en-US"/>
        </a:p>
      </dgm:t>
    </dgm:pt>
    <dgm:pt modelId="{61183F53-2818-4076-888F-47644600E4B3}" type="sibTrans" cxnId="{28485BC1-BC69-4BDD-B817-C8F1BCEDB22C}">
      <dgm:prSet/>
      <dgm:spPr/>
      <dgm:t>
        <a:bodyPr/>
        <a:lstStyle/>
        <a:p>
          <a:endParaRPr lang="en-US"/>
        </a:p>
      </dgm:t>
    </dgm:pt>
    <dgm:pt modelId="{8588DB31-984D-4AA6-9068-0E754D14BE66}">
      <dgm:prSet/>
      <dgm:spPr/>
      <dgm:t>
        <a:bodyPr/>
        <a:lstStyle/>
        <a:p>
          <a:r>
            <a:rPr lang="en-IN"/>
            <a:t>Unit located within walking distance (&lt;=1.0 mile, 1.6 km) from a subway metro station in Manhattan</a:t>
          </a:r>
          <a:endParaRPr lang="en-US"/>
        </a:p>
      </dgm:t>
    </dgm:pt>
    <dgm:pt modelId="{990CEA43-1957-4D23-B1FD-CC2A4B308F87}" type="parTrans" cxnId="{41962335-A42B-4625-B1C9-E6CE8A0C299D}">
      <dgm:prSet/>
      <dgm:spPr/>
      <dgm:t>
        <a:bodyPr/>
        <a:lstStyle/>
        <a:p>
          <a:endParaRPr lang="en-US"/>
        </a:p>
      </dgm:t>
    </dgm:pt>
    <dgm:pt modelId="{09CE2333-482C-4F7D-8FD7-D65DEC0B2319}" type="sibTrans" cxnId="{41962335-A42B-4625-B1C9-E6CE8A0C299D}">
      <dgm:prSet/>
      <dgm:spPr/>
      <dgm:t>
        <a:bodyPr/>
        <a:lstStyle/>
        <a:p>
          <a:endParaRPr lang="en-US"/>
        </a:p>
      </dgm:t>
    </dgm:pt>
    <dgm:pt modelId="{ED5DD7B2-3800-494D-8E40-7A4C6D31E4D7}">
      <dgm:prSet/>
      <dgm:spPr/>
      <dgm:t>
        <a:bodyPr/>
        <a:lstStyle/>
        <a:p>
          <a:r>
            <a:rPr lang="en-IN"/>
            <a:t>Area with amenities and venues similar to the ones described for current location ( See item 2.1)</a:t>
          </a:r>
          <a:endParaRPr lang="en-US"/>
        </a:p>
      </dgm:t>
    </dgm:pt>
    <dgm:pt modelId="{755348BD-B275-4BE2-9B7D-59FCD625748F}" type="parTrans" cxnId="{6AACA8B6-D21D-4251-BF76-1369FED20E03}">
      <dgm:prSet/>
      <dgm:spPr/>
      <dgm:t>
        <a:bodyPr/>
        <a:lstStyle/>
        <a:p>
          <a:endParaRPr lang="en-US"/>
        </a:p>
      </dgm:t>
    </dgm:pt>
    <dgm:pt modelId="{03CD81E9-22A2-47EF-9261-B205B357D83F}" type="sibTrans" cxnId="{6AACA8B6-D21D-4251-BF76-1369FED20E03}">
      <dgm:prSet/>
      <dgm:spPr/>
      <dgm:t>
        <a:bodyPr/>
        <a:lstStyle/>
        <a:p>
          <a:endParaRPr lang="en-US"/>
        </a:p>
      </dgm:t>
    </dgm:pt>
    <dgm:pt modelId="{A392FE0F-8294-384F-A7BA-FB8BF66BA09E}" type="pres">
      <dgm:prSet presAssocID="{2E741F97-D6EA-40CA-9FBB-18C38C895223}" presName="linear" presStyleCnt="0">
        <dgm:presLayoutVars>
          <dgm:animLvl val="lvl"/>
          <dgm:resizeHandles val="exact"/>
        </dgm:presLayoutVars>
      </dgm:prSet>
      <dgm:spPr/>
    </dgm:pt>
    <dgm:pt modelId="{6671AA17-FEA0-FB49-A102-A7A7C1B265EE}" type="pres">
      <dgm:prSet presAssocID="{A555911B-6F5E-40F0-A3E1-C25A314A74F6}" presName="parentText" presStyleLbl="node1" presStyleIdx="0" presStyleCnt="3">
        <dgm:presLayoutVars>
          <dgm:chMax val="0"/>
          <dgm:bulletEnabled val="1"/>
        </dgm:presLayoutVars>
      </dgm:prSet>
      <dgm:spPr/>
    </dgm:pt>
    <dgm:pt modelId="{DBA72FBE-914D-AE48-9B3F-57B83DBECC9E}" type="pres">
      <dgm:prSet presAssocID="{61183F53-2818-4076-888F-47644600E4B3}" presName="spacer" presStyleCnt="0"/>
      <dgm:spPr/>
    </dgm:pt>
    <dgm:pt modelId="{E36D5EAB-E755-6A44-8ED8-B56B3F2DD1BB}" type="pres">
      <dgm:prSet presAssocID="{8588DB31-984D-4AA6-9068-0E754D14BE66}" presName="parentText" presStyleLbl="node1" presStyleIdx="1" presStyleCnt="3">
        <dgm:presLayoutVars>
          <dgm:chMax val="0"/>
          <dgm:bulletEnabled val="1"/>
        </dgm:presLayoutVars>
      </dgm:prSet>
      <dgm:spPr/>
    </dgm:pt>
    <dgm:pt modelId="{67F26220-9D16-8241-B4F9-9EEDFD066BDD}" type="pres">
      <dgm:prSet presAssocID="{09CE2333-482C-4F7D-8FD7-D65DEC0B2319}" presName="spacer" presStyleCnt="0"/>
      <dgm:spPr/>
    </dgm:pt>
    <dgm:pt modelId="{B6C4EB81-CB52-AB45-9687-B8A016C17B49}" type="pres">
      <dgm:prSet presAssocID="{ED5DD7B2-3800-494D-8E40-7A4C6D31E4D7}" presName="parentText" presStyleLbl="node1" presStyleIdx="2" presStyleCnt="3">
        <dgm:presLayoutVars>
          <dgm:chMax val="0"/>
          <dgm:bulletEnabled val="1"/>
        </dgm:presLayoutVars>
      </dgm:prSet>
      <dgm:spPr/>
    </dgm:pt>
  </dgm:ptLst>
  <dgm:cxnLst>
    <dgm:cxn modelId="{B6B76D2C-5D74-E24F-B0AD-49AEF16B1547}" type="presOf" srcId="{8588DB31-984D-4AA6-9068-0E754D14BE66}" destId="{E36D5EAB-E755-6A44-8ED8-B56B3F2DD1BB}" srcOrd="0" destOrd="0" presId="urn:microsoft.com/office/officeart/2005/8/layout/vList2"/>
    <dgm:cxn modelId="{41962335-A42B-4625-B1C9-E6CE8A0C299D}" srcId="{2E741F97-D6EA-40CA-9FBB-18C38C895223}" destId="{8588DB31-984D-4AA6-9068-0E754D14BE66}" srcOrd="1" destOrd="0" parTransId="{990CEA43-1957-4D23-B1FD-CC2A4B308F87}" sibTransId="{09CE2333-482C-4F7D-8FD7-D65DEC0B2319}"/>
    <dgm:cxn modelId="{6AACA8B6-D21D-4251-BF76-1369FED20E03}" srcId="{2E741F97-D6EA-40CA-9FBB-18C38C895223}" destId="{ED5DD7B2-3800-494D-8E40-7A4C6D31E4D7}" srcOrd="2" destOrd="0" parTransId="{755348BD-B275-4BE2-9B7D-59FCD625748F}" sibTransId="{03CD81E9-22A2-47EF-9261-B205B357D83F}"/>
    <dgm:cxn modelId="{28485BC1-BC69-4BDD-B817-C8F1BCEDB22C}" srcId="{2E741F97-D6EA-40CA-9FBB-18C38C895223}" destId="{A555911B-6F5E-40F0-A3E1-C25A314A74F6}" srcOrd="0" destOrd="0" parTransId="{70089A24-A0F2-40C2-89B1-CE043536F2CF}" sibTransId="{61183F53-2818-4076-888F-47644600E4B3}"/>
    <dgm:cxn modelId="{4BF24BD2-D1F3-D347-99D4-1CA3CE0F6771}" type="presOf" srcId="{A555911B-6F5E-40F0-A3E1-C25A314A74F6}" destId="{6671AA17-FEA0-FB49-A102-A7A7C1B265EE}" srcOrd="0" destOrd="0" presId="urn:microsoft.com/office/officeart/2005/8/layout/vList2"/>
    <dgm:cxn modelId="{23C09CE0-A281-464A-9134-71A2B5B73995}" type="presOf" srcId="{ED5DD7B2-3800-494D-8E40-7A4C6D31E4D7}" destId="{B6C4EB81-CB52-AB45-9687-B8A016C17B49}" srcOrd="0" destOrd="0" presId="urn:microsoft.com/office/officeart/2005/8/layout/vList2"/>
    <dgm:cxn modelId="{197607E3-2F77-3443-87C4-F295E75F9C27}" type="presOf" srcId="{2E741F97-D6EA-40CA-9FBB-18C38C895223}" destId="{A392FE0F-8294-384F-A7BA-FB8BF66BA09E}" srcOrd="0" destOrd="0" presId="urn:microsoft.com/office/officeart/2005/8/layout/vList2"/>
    <dgm:cxn modelId="{BE075DF8-A0EC-324F-9088-44337727B459}" type="presParOf" srcId="{A392FE0F-8294-384F-A7BA-FB8BF66BA09E}" destId="{6671AA17-FEA0-FB49-A102-A7A7C1B265EE}" srcOrd="0" destOrd="0" presId="urn:microsoft.com/office/officeart/2005/8/layout/vList2"/>
    <dgm:cxn modelId="{368A8B92-7ADD-B24D-A130-90472C6A9F0D}" type="presParOf" srcId="{A392FE0F-8294-384F-A7BA-FB8BF66BA09E}" destId="{DBA72FBE-914D-AE48-9B3F-57B83DBECC9E}" srcOrd="1" destOrd="0" presId="urn:microsoft.com/office/officeart/2005/8/layout/vList2"/>
    <dgm:cxn modelId="{4A49E91E-BA7C-5F4D-AEEE-47736C9E954F}" type="presParOf" srcId="{A392FE0F-8294-384F-A7BA-FB8BF66BA09E}" destId="{E36D5EAB-E755-6A44-8ED8-B56B3F2DD1BB}" srcOrd="2" destOrd="0" presId="urn:microsoft.com/office/officeart/2005/8/layout/vList2"/>
    <dgm:cxn modelId="{352CD855-578A-E94A-BB49-63EF224C0035}" type="presParOf" srcId="{A392FE0F-8294-384F-A7BA-FB8BF66BA09E}" destId="{67F26220-9D16-8241-B4F9-9EEDFD066BDD}" srcOrd="3" destOrd="0" presId="urn:microsoft.com/office/officeart/2005/8/layout/vList2"/>
    <dgm:cxn modelId="{81121FC7-47C4-464E-9B20-D476B9B94F88}" type="presParOf" srcId="{A392FE0F-8294-384F-A7BA-FB8BF66BA09E}" destId="{B6C4EB81-CB52-AB45-9687-B8A016C17B4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1AA17-FEA0-FB49-A102-A7A7C1B265EE}">
      <dsp:nvSpPr>
        <dsp:cNvPr id="0" name=""/>
        <dsp:cNvSpPr/>
      </dsp:nvSpPr>
      <dsp:spPr>
        <a:xfrm>
          <a:off x="0" y="211032"/>
          <a:ext cx="6513603" cy="17596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a:t>Apartment with min 2 bedrooms with monthly rent not to exceed US$7000/month</a:t>
          </a:r>
          <a:endParaRPr lang="en-US" sz="3200" kern="1200"/>
        </a:p>
      </dsp:txBody>
      <dsp:txXfrm>
        <a:off x="85900" y="296932"/>
        <a:ext cx="6341803" cy="1587880"/>
      </dsp:txXfrm>
    </dsp:sp>
    <dsp:sp modelId="{E36D5EAB-E755-6A44-8ED8-B56B3F2DD1BB}">
      <dsp:nvSpPr>
        <dsp:cNvPr id="0" name=""/>
        <dsp:cNvSpPr/>
      </dsp:nvSpPr>
      <dsp:spPr>
        <a:xfrm>
          <a:off x="0" y="2062873"/>
          <a:ext cx="6513603" cy="17596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a:t>Unit located within walking distance (&lt;=1.0 mile, 1.6 km) from a subway metro station in Manhattan</a:t>
          </a:r>
          <a:endParaRPr lang="en-US" sz="3200" kern="1200"/>
        </a:p>
      </dsp:txBody>
      <dsp:txXfrm>
        <a:off x="85900" y="2148773"/>
        <a:ext cx="6341803" cy="1587880"/>
      </dsp:txXfrm>
    </dsp:sp>
    <dsp:sp modelId="{B6C4EB81-CB52-AB45-9687-B8A016C17B49}">
      <dsp:nvSpPr>
        <dsp:cNvPr id="0" name=""/>
        <dsp:cNvSpPr/>
      </dsp:nvSpPr>
      <dsp:spPr>
        <a:xfrm>
          <a:off x="0" y="3914713"/>
          <a:ext cx="6513603" cy="17596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a:t>Area with amenities and venues similar to the ones described for current location ( See item 2.1)</a:t>
          </a:r>
          <a:endParaRPr lang="en-US" sz="3200" kern="1200"/>
        </a:p>
      </dsp:txBody>
      <dsp:txXfrm>
        <a:off x="85900" y="4000613"/>
        <a:ext cx="6341803" cy="15878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1672D12-18A9-FB4E-AA02-DF4220C0F9A8}" type="datetimeFigureOut">
              <a:rPr lang="en-US" smtClean="0"/>
              <a:t>10/21/19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B9A19-A88F-024B-AE32-6CA3965F18B7}" type="slidenum">
              <a:rPr lang="en-US" smtClean="0"/>
              <a:t>‹#›</a:t>
            </a:fld>
            <a:endParaRPr lang="en-US"/>
          </a:p>
        </p:txBody>
      </p:sp>
    </p:spTree>
    <p:extLst>
      <p:ext uri="{BB962C8B-B14F-4D97-AF65-F5344CB8AC3E}">
        <p14:creationId xmlns:p14="http://schemas.microsoft.com/office/powerpoint/2010/main" val="1500624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1672D12-18A9-FB4E-AA02-DF4220C0F9A8}" type="datetimeFigureOut">
              <a:rPr lang="en-US" smtClean="0"/>
              <a:t>10/21/19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B9A19-A88F-024B-AE32-6CA3965F18B7}" type="slidenum">
              <a:rPr lang="en-US" smtClean="0"/>
              <a:t>‹#›</a:t>
            </a:fld>
            <a:endParaRPr lang="en-US"/>
          </a:p>
        </p:txBody>
      </p:sp>
    </p:spTree>
    <p:extLst>
      <p:ext uri="{BB962C8B-B14F-4D97-AF65-F5344CB8AC3E}">
        <p14:creationId xmlns:p14="http://schemas.microsoft.com/office/powerpoint/2010/main" val="722924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1672D12-18A9-FB4E-AA02-DF4220C0F9A8}" type="datetimeFigureOut">
              <a:rPr lang="en-US" smtClean="0"/>
              <a:t>10/21/19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B9A19-A88F-024B-AE32-6CA3965F18B7}" type="slidenum">
              <a:rPr lang="en-US" smtClean="0"/>
              <a:t>‹#›</a:t>
            </a:fld>
            <a:endParaRPr lang="en-US"/>
          </a:p>
        </p:txBody>
      </p:sp>
    </p:spTree>
    <p:extLst>
      <p:ext uri="{BB962C8B-B14F-4D97-AF65-F5344CB8AC3E}">
        <p14:creationId xmlns:p14="http://schemas.microsoft.com/office/powerpoint/2010/main" val="2750153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1672D12-18A9-FB4E-AA02-DF4220C0F9A8}" type="datetimeFigureOut">
              <a:rPr lang="en-US" smtClean="0"/>
              <a:t>10/21/19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B9A19-A88F-024B-AE32-6CA3965F18B7}" type="slidenum">
              <a:rPr lang="en-US" smtClean="0"/>
              <a:t>‹#›</a:t>
            </a:fld>
            <a:endParaRPr lang="en-US"/>
          </a:p>
        </p:txBody>
      </p:sp>
    </p:spTree>
    <p:extLst>
      <p:ext uri="{BB962C8B-B14F-4D97-AF65-F5344CB8AC3E}">
        <p14:creationId xmlns:p14="http://schemas.microsoft.com/office/powerpoint/2010/main" val="3482838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1672D12-18A9-FB4E-AA02-DF4220C0F9A8}" type="datetimeFigureOut">
              <a:rPr lang="en-US" smtClean="0"/>
              <a:t>10/21/19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6B9A19-A88F-024B-AE32-6CA3965F18B7}" type="slidenum">
              <a:rPr lang="en-US" smtClean="0"/>
              <a:t>‹#›</a:t>
            </a:fld>
            <a:endParaRPr lang="en-US"/>
          </a:p>
        </p:txBody>
      </p:sp>
    </p:spTree>
    <p:extLst>
      <p:ext uri="{BB962C8B-B14F-4D97-AF65-F5344CB8AC3E}">
        <p14:creationId xmlns:p14="http://schemas.microsoft.com/office/powerpoint/2010/main" val="3367057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1672D12-18A9-FB4E-AA02-DF4220C0F9A8}" type="datetimeFigureOut">
              <a:rPr lang="en-US" smtClean="0"/>
              <a:t>10/21/19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B9A19-A88F-024B-AE32-6CA3965F18B7}" type="slidenum">
              <a:rPr lang="en-US" smtClean="0"/>
              <a:t>‹#›</a:t>
            </a:fld>
            <a:endParaRPr lang="en-US"/>
          </a:p>
        </p:txBody>
      </p:sp>
    </p:spTree>
    <p:extLst>
      <p:ext uri="{BB962C8B-B14F-4D97-AF65-F5344CB8AC3E}">
        <p14:creationId xmlns:p14="http://schemas.microsoft.com/office/powerpoint/2010/main" val="2398180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1672D12-18A9-FB4E-AA02-DF4220C0F9A8}" type="datetimeFigureOut">
              <a:rPr lang="en-US" smtClean="0"/>
              <a:t>10/21/19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6B9A19-A88F-024B-AE32-6CA3965F18B7}" type="slidenum">
              <a:rPr lang="en-US" smtClean="0"/>
              <a:t>‹#›</a:t>
            </a:fld>
            <a:endParaRPr lang="en-US"/>
          </a:p>
        </p:txBody>
      </p:sp>
    </p:spTree>
    <p:extLst>
      <p:ext uri="{BB962C8B-B14F-4D97-AF65-F5344CB8AC3E}">
        <p14:creationId xmlns:p14="http://schemas.microsoft.com/office/powerpoint/2010/main" val="30581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1672D12-18A9-FB4E-AA02-DF4220C0F9A8}" type="datetimeFigureOut">
              <a:rPr lang="en-US" smtClean="0"/>
              <a:t>10/21/19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6B9A19-A88F-024B-AE32-6CA3965F18B7}" type="slidenum">
              <a:rPr lang="en-US" smtClean="0"/>
              <a:t>‹#›</a:t>
            </a:fld>
            <a:endParaRPr lang="en-US"/>
          </a:p>
        </p:txBody>
      </p:sp>
    </p:spTree>
    <p:extLst>
      <p:ext uri="{BB962C8B-B14F-4D97-AF65-F5344CB8AC3E}">
        <p14:creationId xmlns:p14="http://schemas.microsoft.com/office/powerpoint/2010/main" val="3883427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672D12-18A9-FB4E-AA02-DF4220C0F9A8}" type="datetimeFigureOut">
              <a:rPr lang="en-US" smtClean="0"/>
              <a:t>10/21/19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6B9A19-A88F-024B-AE32-6CA3965F18B7}" type="slidenum">
              <a:rPr lang="en-US" smtClean="0"/>
              <a:t>‹#›</a:t>
            </a:fld>
            <a:endParaRPr lang="en-US"/>
          </a:p>
        </p:txBody>
      </p:sp>
    </p:spTree>
    <p:extLst>
      <p:ext uri="{BB962C8B-B14F-4D97-AF65-F5344CB8AC3E}">
        <p14:creationId xmlns:p14="http://schemas.microsoft.com/office/powerpoint/2010/main" val="1354756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1672D12-18A9-FB4E-AA02-DF4220C0F9A8}" type="datetimeFigureOut">
              <a:rPr lang="en-US" smtClean="0"/>
              <a:t>10/21/19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B9A19-A88F-024B-AE32-6CA3965F18B7}" type="slidenum">
              <a:rPr lang="en-US" smtClean="0"/>
              <a:t>‹#›</a:t>
            </a:fld>
            <a:endParaRPr lang="en-US"/>
          </a:p>
        </p:txBody>
      </p:sp>
    </p:spTree>
    <p:extLst>
      <p:ext uri="{BB962C8B-B14F-4D97-AF65-F5344CB8AC3E}">
        <p14:creationId xmlns:p14="http://schemas.microsoft.com/office/powerpoint/2010/main" val="2860545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1672D12-18A9-FB4E-AA02-DF4220C0F9A8}" type="datetimeFigureOut">
              <a:rPr lang="en-US" smtClean="0"/>
              <a:t>10/21/19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6B9A19-A88F-024B-AE32-6CA3965F18B7}" type="slidenum">
              <a:rPr lang="en-US" smtClean="0"/>
              <a:t>‹#›</a:t>
            </a:fld>
            <a:endParaRPr lang="en-US"/>
          </a:p>
        </p:txBody>
      </p:sp>
    </p:spTree>
    <p:extLst>
      <p:ext uri="{BB962C8B-B14F-4D97-AF65-F5344CB8AC3E}">
        <p14:creationId xmlns:p14="http://schemas.microsoft.com/office/powerpoint/2010/main" val="120399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672D12-18A9-FB4E-AA02-DF4220C0F9A8}" type="datetimeFigureOut">
              <a:rPr lang="en-US" smtClean="0"/>
              <a:t>10/21/19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6B9A19-A88F-024B-AE32-6CA3965F18B7}" type="slidenum">
              <a:rPr lang="en-US" smtClean="0"/>
              <a:t>‹#›</a:t>
            </a:fld>
            <a:endParaRPr lang="en-US"/>
          </a:p>
        </p:txBody>
      </p:sp>
    </p:spTree>
    <p:extLst>
      <p:ext uri="{BB962C8B-B14F-4D97-AF65-F5344CB8AC3E}">
        <p14:creationId xmlns:p14="http://schemas.microsoft.com/office/powerpoint/2010/main" val="2319877070"/>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66CD8C-9E75-A641-A822-E4214DB1B252}"/>
              </a:ext>
            </a:extLst>
          </p:cNvPr>
          <p:cNvSpPr>
            <a:spLocks noGrp="1"/>
          </p:cNvSpPr>
          <p:nvPr>
            <p:ph type="ctrTitle"/>
          </p:nvPr>
        </p:nvSpPr>
        <p:spPr>
          <a:xfrm>
            <a:off x="838199" y="4525347"/>
            <a:ext cx="6801321" cy="1737360"/>
          </a:xfrm>
        </p:spPr>
        <p:txBody>
          <a:bodyPr anchor="ctr">
            <a:normAutofit fontScale="90000"/>
          </a:bodyPr>
          <a:lstStyle/>
          <a:p>
            <a:pPr algn="r"/>
            <a:br>
              <a:rPr lang="en-IN" sz="1500" b="1" dirty="0"/>
            </a:br>
            <a:br>
              <a:rPr lang="en-IN" sz="1500" b="1"/>
            </a:br>
            <a:br>
              <a:rPr lang="en-IN" sz="1500" b="1"/>
            </a:br>
            <a:r>
              <a:rPr lang="en-IN" sz="1500" b="1"/>
              <a:t>Coursera Capstone Project</a:t>
            </a:r>
            <a:br>
              <a:rPr lang="en-IN" sz="1500"/>
            </a:br>
            <a:r>
              <a:rPr lang="en-IN" sz="1500" b="1"/>
              <a:t> </a:t>
            </a:r>
            <a:br>
              <a:rPr lang="en-IN" sz="1500"/>
            </a:br>
            <a:r>
              <a:rPr lang="en-IN" sz="1500" b="1"/>
              <a:t> </a:t>
            </a:r>
            <a:br>
              <a:rPr lang="en-IN" sz="1500"/>
            </a:br>
            <a:r>
              <a:rPr lang="en-IN" sz="1500" b="1"/>
              <a:t>The Battle of Neighbourhoods - Final Project Report</a:t>
            </a:r>
            <a:br>
              <a:rPr lang="en-IN" sz="1500"/>
            </a:br>
            <a:r>
              <a:rPr lang="en-IN" sz="1500" b="1"/>
              <a:t> </a:t>
            </a:r>
            <a:br>
              <a:rPr lang="en-IN" sz="1500"/>
            </a:br>
            <a:r>
              <a:rPr lang="en-IN" sz="1500" b="1"/>
              <a:t> </a:t>
            </a:r>
            <a:br>
              <a:rPr lang="en-IN" sz="1500"/>
            </a:br>
            <a:r>
              <a:rPr lang="en-IN" sz="1500" b="1"/>
              <a:t>Aashish Kumar Verma</a:t>
            </a:r>
            <a:br>
              <a:rPr lang="en-IN" sz="1500"/>
            </a:br>
            <a:r>
              <a:rPr lang="en-IN" sz="1500" b="1" dirty="0"/>
              <a:t> </a:t>
            </a:r>
            <a:br>
              <a:rPr lang="en-IN" sz="1500" dirty="0"/>
            </a:br>
            <a:r>
              <a:rPr lang="en-IN" sz="1500" b="1" dirty="0"/>
              <a:t> </a:t>
            </a:r>
            <a:br>
              <a:rPr lang="en-IN" sz="1500" dirty="0"/>
            </a:br>
            <a:r>
              <a:rPr lang="en-IN" sz="1500" dirty="0"/>
              <a:t> </a:t>
            </a:r>
            <a:br>
              <a:rPr lang="en-IN" sz="1500" dirty="0"/>
            </a:br>
            <a:br>
              <a:rPr lang="en-IN" sz="1500" dirty="0"/>
            </a:br>
            <a:endParaRPr lang="en-US" sz="1500"/>
          </a:p>
        </p:txBody>
      </p:sp>
      <p:sp>
        <p:nvSpPr>
          <p:cNvPr id="3" name="Subtitle 2">
            <a:extLst>
              <a:ext uri="{FF2B5EF4-FFF2-40B4-BE49-F238E27FC236}">
                <a16:creationId xmlns:a16="http://schemas.microsoft.com/office/drawing/2014/main" id="{75BA2507-43EE-F847-82EC-4C5AFEE623E6}"/>
              </a:ext>
            </a:extLst>
          </p:cNvPr>
          <p:cNvSpPr>
            <a:spLocks noGrp="1"/>
          </p:cNvSpPr>
          <p:nvPr>
            <p:ph type="subTitle" idx="1"/>
          </p:nvPr>
        </p:nvSpPr>
        <p:spPr>
          <a:xfrm>
            <a:off x="7961258" y="4525347"/>
            <a:ext cx="3258675" cy="1737360"/>
          </a:xfrm>
        </p:spPr>
        <p:txBody>
          <a:bodyPr anchor="ctr">
            <a:normAutofit/>
          </a:bodyPr>
          <a:lstStyle/>
          <a:p>
            <a:pPr algn="l"/>
            <a:endParaRPr lang="en-IN" sz="2400" b="1"/>
          </a:p>
          <a:p>
            <a:pPr algn="l"/>
            <a:r>
              <a:rPr lang="en-IN" sz="2400" b="1"/>
              <a:t>Coursera Capstone - PRESENTATION</a:t>
            </a:r>
            <a:endParaRPr lang="en-US" sz="2400"/>
          </a:p>
        </p:txBody>
      </p:sp>
      <p:sp>
        <p:nvSpPr>
          <p:cNvPr id="17"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632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8022C5-34C8-4F44-BF9B-7955D49AE2E1}"/>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b="1" kern="1200">
                <a:solidFill>
                  <a:srgbClr val="FFFFFF"/>
                </a:solidFill>
                <a:latin typeface="+mj-lt"/>
                <a:ea typeface="+mj-ea"/>
                <a:cs typeface="+mj-cs"/>
              </a:rPr>
              <a:t>Map of Manhattan apartments for rent</a:t>
            </a:r>
            <a:endParaRPr lang="en-US" sz="4800" kern="1200">
              <a:solidFill>
                <a:srgbClr val="FFFFFF"/>
              </a:solidFill>
              <a:latin typeface="+mj-lt"/>
              <a:ea typeface="+mj-ea"/>
              <a:cs typeface="+mj-cs"/>
            </a:endParaRPr>
          </a:p>
        </p:txBody>
      </p:sp>
      <p:cxnSp>
        <p:nvCxnSpPr>
          <p:cNvPr id="18" name="Straight Connector 1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Content Placeholder 7">
            <a:extLst>
              <a:ext uri="{FF2B5EF4-FFF2-40B4-BE49-F238E27FC236}">
                <a16:creationId xmlns:a16="http://schemas.microsoft.com/office/drawing/2014/main" id="{A6017EFF-EB1C-3E4A-AD6B-8C3CC542E2AA}"/>
              </a:ext>
            </a:extLst>
          </p:cNvPr>
          <p:cNvPicPr>
            <a:picLocks noGrp="1" noChangeAspect="1"/>
          </p:cNvPicPr>
          <p:nvPr>
            <p:ph idx="1"/>
          </p:nvPr>
        </p:nvPicPr>
        <p:blipFill>
          <a:blip r:embed="rId2"/>
          <a:stretch>
            <a:fillRect/>
          </a:stretch>
        </p:blipFill>
        <p:spPr>
          <a:xfrm>
            <a:off x="5153822" y="1442332"/>
            <a:ext cx="6553545" cy="3981277"/>
          </a:xfrm>
          <a:prstGeom prst="rect">
            <a:avLst/>
          </a:prstGeom>
        </p:spPr>
      </p:pic>
    </p:spTree>
    <p:extLst>
      <p:ext uri="{BB962C8B-B14F-4D97-AF65-F5344CB8AC3E}">
        <p14:creationId xmlns:p14="http://schemas.microsoft.com/office/powerpoint/2010/main" val="1872315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E9CCE6-F987-E446-BC70-966402319DA4}"/>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IN" sz="2600">
                <a:solidFill>
                  <a:srgbClr val="FFFFFF"/>
                </a:solidFill>
              </a:rPr>
              <a:t>Apartment Selection </a:t>
            </a:r>
            <a:endParaRPr lang="en-US" sz="2600">
              <a:solidFill>
                <a:srgbClr val="FFFFFF"/>
              </a:solidFill>
            </a:endParaRPr>
          </a:p>
        </p:txBody>
      </p:sp>
      <p:pic>
        <p:nvPicPr>
          <p:cNvPr id="7" name="Graphic 6" descr="Home">
            <a:extLst>
              <a:ext uri="{FF2B5EF4-FFF2-40B4-BE49-F238E27FC236}">
                <a16:creationId xmlns:a16="http://schemas.microsoft.com/office/drawing/2014/main" id="{C58FA4C1-8258-4707-819B-4A52D147CD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38600" y="1313299"/>
            <a:ext cx="3091146" cy="3091146"/>
          </a:xfrm>
          <a:prstGeom prst="rect">
            <a:avLst/>
          </a:prstGeom>
        </p:spPr>
      </p:pic>
      <p:sp>
        <p:nvSpPr>
          <p:cNvPr id="3" name="Content Placeholder 2">
            <a:extLst>
              <a:ext uri="{FF2B5EF4-FFF2-40B4-BE49-F238E27FC236}">
                <a16:creationId xmlns:a16="http://schemas.microsoft.com/office/drawing/2014/main" id="{C98577FB-9097-1D43-A02C-5BC69E9DCA48}"/>
              </a:ext>
            </a:extLst>
          </p:cNvPr>
          <p:cNvSpPr>
            <a:spLocks noGrp="1"/>
          </p:cNvSpPr>
          <p:nvPr>
            <p:ph idx="1"/>
          </p:nvPr>
        </p:nvSpPr>
        <p:spPr>
          <a:xfrm>
            <a:off x="4038600" y="4884873"/>
            <a:ext cx="7188199" cy="1292090"/>
          </a:xfrm>
        </p:spPr>
        <p:txBody>
          <a:bodyPr>
            <a:normAutofit/>
          </a:bodyPr>
          <a:lstStyle/>
          <a:p>
            <a:pPr marL="0" indent="0">
              <a:buNone/>
            </a:pPr>
            <a:r>
              <a:rPr lang="en-IN" sz="1800" b="1"/>
              <a:t>Based on current Bangalore, India venues, I feel that Cluster 2 type of venues is a closer resemblance to my current place. That means that APARTMENT 1 is a better choice since the extra monthly rent is worth the conveniences it provides.</a:t>
            </a:r>
          </a:p>
          <a:p>
            <a:pPr marL="0" indent="0">
              <a:buNone/>
            </a:pPr>
            <a:endParaRPr lang="en-US" sz="1800"/>
          </a:p>
        </p:txBody>
      </p:sp>
    </p:spTree>
    <p:extLst>
      <p:ext uri="{BB962C8B-B14F-4D97-AF65-F5344CB8AC3E}">
        <p14:creationId xmlns:p14="http://schemas.microsoft.com/office/powerpoint/2010/main" val="3705401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BF255-A385-5542-BD5D-A437620B12E9}"/>
              </a:ext>
            </a:extLst>
          </p:cNvPr>
          <p:cNvSpPr>
            <a:spLocks noGrp="1"/>
          </p:cNvSpPr>
          <p:nvPr>
            <p:ph type="title"/>
          </p:nvPr>
        </p:nvSpPr>
        <p:spPr>
          <a:xfrm>
            <a:off x="762001" y="803325"/>
            <a:ext cx="5314536" cy="1325563"/>
          </a:xfrm>
        </p:spPr>
        <p:txBody>
          <a:bodyPr>
            <a:normAutofit/>
          </a:bodyPr>
          <a:lstStyle/>
          <a:p>
            <a:r>
              <a:rPr lang="en-IN" sz="4400"/>
              <a:t>DISCUSSION </a:t>
            </a:r>
            <a:endParaRPr lang="en-US" sz="4400"/>
          </a:p>
        </p:txBody>
      </p:sp>
      <p:sp>
        <p:nvSpPr>
          <p:cNvPr id="3" name="Content Placeholder 2">
            <a:extLst>
              <a:ext uri="{FF2B5EF4-FFF2-40B4-BE49-F238E27FC236}">
                <a16:creationId xmlns:a16="http://schemas.microsoft.com/office/drawing/2014/main" id="{958469A7-5F59-234F-B80D-C2E64E477DBC}"/>
              </a:ext>
            </a:extLst>
          </p:cNvPr>
          <p:cNvSpPr>
            <a:spLocks noGrp="1"/>
          </p:cNvSpPr>
          <p:nvPr>
            <p:ph idx="1"/>
          </p:nvPr>
        </p:nvSpPr>
        <p:spPr>
          <a:xfrm>
            <a:off x="762000" y="2279018"/>
            <a:ext cx="5314543" cy="3375920"/>
          </a:xfrm>
        </p:spPr>
        <p:txBody>
          <a:bodyPr anchor="t">
            <a:normAutofit/>
          </a:bodyPr>
          <a:lstStyle/>
          <a:p>
            <a:r>
              <a:rPr lang="en-IN" sz="1300" b="1"/>
              <a:t>In general, I am positively impressed with the overall organization, content and lab works presented during the Coursera IBM Certification Course. There are appropriate guidelines have been provided by instructor with useful examples.</a:t>
            </a:r>
          </a:p>
          <a:p>
            <a:r>
              <a:rPr lang="en-IN" sz="1300" b="1"/>
              <a:t>I feel this Capstone project presented me a great opportunity to practice and apply the Data Science tools and methodologies learned. In Capstone project, it enables my skill set to get hands on Python programming.</a:t>
            </a:r>
          </a:p>
          <a:p>
            <a:r>
              <a:rPr lang="en-IN" sz="1300" b="1"/>
              <a:t>I have created a useful project that I can present as an example to show my potential.</a:t>
            </a:r>
          </a:p>
          <a:p>
            <a:r>
              <a:rPr lang="en-IN" sz="1300" b="1"/>
              <a:t>I feel I have acquired a good starting point to become a professional Data Scientist and I will continue exploring to creating examples of practical cases.</a:t>
            </a:r>
          </a:p>
          <a:p>
            <a:r>
              <a:rPr lang="en-IN" sz="1300" b="1"/>
              <a:t>Based on real data scenarios this project provides more confidence on analysis and algorithm on search and queries of real time solutions. </a:t>
            </a:r>
            <a:endParaRPr lang="en-US" sz="1300" b="1"/>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Classroom">
            <a:extLst>
              <a:ext uri="{FF2B5EF4-FFF2-40B4-BE49-F238E27FC236}">
                <a16:creationId xmlns:a16="http://schemas.microsoft.com/office/drawing/2014/main" id="{28665BFA-AE48-41BB-B4EF-2E3D09A0C1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146540695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A29A1A0-4C8B-0B4E-A0D2-1966F4AAC400}"/>
              </a:ext>
            </a:extLst>
          </p:cNvPr>
          <p:cNvSpPr>
            <a:spLocks noGrp="1"/>
          </p:cNvSpPr>
          <p:nvPr>
            <p:ph type="title"/>
          </p:nvPr>
        </p:nvSpPr>
        <p:spPr>
          <a:xfrm>
            <a:off x="640079" y="4526280"/>
            <a:ext cx="7410681" cy="1737360"/>
          </a:xfrm>
        </p:spPr>
        <p:txBody>
          <a:bodyPr>
            <a:normAutofit/>
          </a:bodyPr>
          <a:lstStyle/>
          <a:p>
            <a:r>
              <a:rPr lang="en-IN" sz="4800"/>
              <a:t>CONCLUSIONS </a:t>
            </a:r>
            <a:endParaRPr lang="en-US" sz="4800"/>
          </a:p>
        </p:txBody>
      </p:sp>
      <p:sp>
        <p:nvSpPr>
          <p:cNvPr id="3" name="Content Placeholder 2">
            <a:extLst>
              <a:ext uri="{FF2B5EF4-FFF2-40B4-BE49-F238E27FC236}">
                <a16:creationId xmlns:a16="http://schemas.microsoft.com/office/drawing/2014/main" id="{ADE66590-F1DF-464D-B05C-5440051D250D}"/>
              </a:ext>
            </a:extLst>
          </p:cNvPr>
          <p:cNvSpPr>
            <a:spLocks noGrp="1"/>
          </p:cNvSpPr>
          <p:nvPr>
            <p:ph idx="1"/>
          </p:nvPr>
        </p:nvSpPr>
        <p:spPr>
          <a:xfrm>
            <a:off x="640080" y="595293"/>
            <a:ext cx="5676637" cy="3463951"/>
          </a:xfrm>
        </p:spPr>
        <p:txBody>
          <a:bodyPr anchor="ctr">
            <a:normAutofit/>
          </a:bodyPr>
          <a:lstStyle/>
          <a:p>
            <a:r>
              <a:rPr lang="en-IN" sz="1400" b="1"/>
              <a:t>I feel rewarded with the efforts, time and money spent for students or professionals. I believe this course with all the topics covered is well worthy of appreciation and instructor guides us with great enthusiasm. </a:t>
            </a:r>
          </a:p>
          <a:p>
            <a:r>
              <a:rPr lang="en-IN" sz="1400" b="1"/>
              <a:t>This project has shown me a practical application to resolve a real situation that has impacting personal and financial impact using Data Science tools. Even data visualization tools get more focus on queries.</a:t>
            </a:r>
          </a:p>
          <a:p>
            <a:r>
              <a:rPr lang="en-IN" sz="1400" b="1"/>
              <a:t>The mapping with Folium is a very powerful technique to consolidate information and make the analysis and decision thoroughly and with confidence. I would recommend for use in similar situations.</a:t>
            </a:r>
          </a:p>
          <a:p>
            <a:r>
              <a:rPr lang="en-IN" sz="1400" b="1"/>
              <a:t>One must keep abreast of new tools for Data Science that continue to appear for application in several business fields. </a:t>
            </a:r>
          </a:p>
          <a:p>
            <a:r>
              <a:rPr lang="en-IN" sz="1400" b="1"/>
              <a:t>Thanks a lot!!</a:t>
            </a:r>
          </a:p>
          <a:p>
            <a:pPr marL="0" indent="0">
              <a:buNone/>
            </a:pPr>
            <a:endParaRPr lang="en-US" sz="1400"/>
          </a:p>
        </p:txBody>
      </p:sp>
      <p:sp>
        <p:nvSpPr>
          <p:cNvPr id="17" name="Freeform: Shape 9">
            <a:extLst>
              <a:ext uri="{FF2B5EF4-FFF2-40B4-BE49-F238E27FC236}">
                <a16:creationId xmlns:a16="http://schemas.microsoft.com/office/drawing/2014/main" id="{11394CD8-BD30-4B74-86F4-51FDF3383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1">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2897" y="5004581"/>
            <a:ext cx="962395" cy="962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7652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B124039-28A0-E046-8C45-DA90098A5697}"/>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kern="1200">
                <a:solidFill>
                  <a:schemeClr val="bg1">
                    <a:lumMod val="95000"/>
                    <a:lumOff val="5000"/>
                  </a:schemeClr>
                </a:solidFill>
                <a:latin typeface="+mj-lt"/>
                <a:ea typeface="+mj-ea"/>
                <a:cs typeface="+mj-cs"/>
              </a:rPr>
              <a:t>Introduction Section</a:t>
            </a:r>
          </a:p>
        </p:txBody>
      </p:sp>
    </p:spTree>
    <p:extLst>
      <p:ext uri="{BB962C8B-B14F-4D97-AF65-F5344CB8AC3E}">
        <p14:creationId xmlns:p14="http://schemas.microsoft.com/office/powerpoint/2010/main" val="176361782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DBCAAC-669B-8B4F-92C9-68EE1301A468}"/>
              </a:ext>
            </a:extLst>
          </p:cNvPr>
          <p:cNvSpPr>
            <a:spLocks noGrp="1"/>
          </p:cNvSpPr>
          <p:nvPr>
            <p:ph type="title"/>
          </p:nvPr>
        </p:nvSpPr>
        <p:spPr>
          <a:xfrm>
            <a:off x="655320" y="365125"/>
            <a:ext cx="9013052" cy="1623312"/>
          </a:xfrm>
        </p:spPr>
        <p:txBody>
          <a:bodyPr anchor="b">
            <a:normAutofit/>
          </a:bodyPr>
          <a:lstStyle/>
          <a:p>
            <a:r>
              <a:rPr lang="en-IN" sz="2800" b="1" dirty="0">
                <a:latin typeface="Aharoni" panose="020F0502020204030204" pitchFamily="34" charset="0"/>
                <a:cs typeface="Aharoni" panose="020F0502020204030204" pitchFamily="34" charset="0"/>
              </a:rPr>
              <a:t>Discussion of the business problem and the audience who would be interested in this project.</a:t>
            </a:r>
            <a:br>
              <a:rPr lang="en-IN" sz="2800" b="1" dirty="0">
                <a:latin typeface="Aharoni" panose="020F0502020204030204" pitchFamily="34" charset="0"/>
                <a:cs typeface="Aharoni" panose="020F0502020204030204" pitchFamily="34" charset="0"/>
              </a:rPr>
            </a:br>
            <a:endParaRPr lang="en-US" sz="2800" b="1">
              <a:latin typeface="Aharoni" panose="020F0502020204030204" pitchFamily="34" charset="0"/>
              <a:cs typeface="Aharoni" panose="020F0502020204030204" pitchFamily="34" charset="0"/>
            </a:endParaRP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0928B29-0088-684E-B95D-1EE061508896}"/>
              </a:ext>
            </a:extLst>
          </p:cNvPr>
          <p:cNvSpPr>
            <a:spLocks noGrp="1"/>
          </p:cNvSpPr>
          <p:nvPr>
            <p:ph idx="1"/>
          </p:nvPr>
        </p:nvSpPr>
        <p:spPr>
          <a:xfrm>
            <a:off x="655320" y="2644518"/>
            <a:ext cx="9013052" cy="3327251"/>
          </a:xfrm>
        </p:spPr>
        <p:txBody>
          <a:bodyPr>
            <a:normAutofit/>
          </a:bodyPr>
          <a:lstStyle/>
          <a:p>
            <a:pPr marL="0" indent="0">
              <a:buNone/>
            </a:pPr>
            <a:r>
              <a:rPr lang="en-IN" sz="2000">
                <a:latin typeface="Abadi MT Condensed Light" panose="020B0306030101010103" pitchFamily="34" charset="77"/>
              </a:rPr>
              <a:t>I am a data scientist currently residing in Bangalore India. I currently live within walking distance to "JP Nagar metro station" therefore I have access to good public transportation to work. Likewise, I enjoy many amenities in the neighbourhood , such as international cousin restaurants, cafes, food shops and entertainment. I have been offered a great opportunity to work in Manhattan, NY. Although, I am very excited about it, I am a bit stress toward the process to secure a comparable place to live in Manhattan. Therefore, I decided to apply the learned skills during the Coursera course to explore ways to make sure my decision is factual and rewarding. Of course, there are alternatives to achieve the answer using available Google and Social media tools, but it rewarding doing it myself with learned tools.</a:t>
            </a:r>
            <a:endParaRPr lang="en-US" sz="2000">
              <a:latin typeface="Abadi MT Condensed Light" panose="020B0306030101010103" pitchFamily="34" charset="77"/>
            </a:endParaRPr>
          </a:p>
        </p:txBody>
      </p:sp>
    </p:spTree>
    <p:extLst>
      <p:ext uri="{BB962C8B-B14F-4D97-AF65-F5344CB8AC3E}">
        <p14:creationId xmlns:p14="http://schemas.microsoft.com/office/powerpoint/2010/main" val="60098695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916DF1-C97F-E94E-9B56-7D8DAD154939}"/>
              </a:ext>
            </a:extLst>
          </p:cNvPr>
          <p:cNvSpPr>
            <a:spLocks noGrp="1"/>
          </p:cNvSpPr>
          <p:nvPr>
            <p:ph type="title"/>
          </p:nvPr>
        </p:nvSpPr>
        <p:spPr>
          <a:xfrm>
            <a:off x="863029" y="1012004"/>
            <a:ext cx="3416158" cy="4795408"/>
          </a:xfrm>
        </p:spPr>
        <p:txBody>
          <a:bodyPr>
            <a:normAutofit/>
          </a:bodyPr>
          <a:lstStyle/>
          <a:p>
            <a:r>
              <a:rPr lang="en-IN" sz="4400">
                <a:solidFill>
                  <a:srgbClr val="FFFFFF"/>
                </a:solidFill>
              </a:rPr>
              <a:t>Problem to be resolved:</a:t>
            </a:r>
            <a:endParaRPr lang="en-US" sz="4400">
              <a:solidFill>
                <a:srgbClr val="FFFFFF"/>
              </a:solidFill>
            </a:endParaRPr>
          </a:p>
        </p:txBody>
      </p:sp>
      <p:graphicFrame>
        <p:nvGraphicFramePr>
          <p:cNvPr id="5" name="Content Placeholder 2">
            <a:extLst>
              <a:ext uri="{FF2B5EF4-FFF2-40B4-BE49-F238E27FC236}">
                <a16:creationId xmlns:a16="http://schemas.microsoft.com/office/drawing/2014/main" id="{6DAD08CC-437D-40EA-8007-50FA32A8BC18}"/>
              </a:ext>
            </a:extLst>
          </p:cNvPr>
          <p:cNvGraphicFramePr>
            <a:graphicFrameLocks noGrp="1"/>
          </p:cNvGraphicFramePr>
          <p:nvPr>
            <p:ph idx="1"/>
            <p:extLst>
              <p:ext uri="{D42A27DB-BD31-4B8C-83A1-F6EECF244321}">
                <p14:modId xmlns:p14="http://schemas.microsoft.com/office/powerpoint/2010/main" val="186908635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420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6464A8-B994-304C-B76B-AD8F889A005F}"/>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IN" sz="2600">
                <a:solidFill>
                  <a:srgbClr val="FFFFFF"/>
                </a:solidFill>
              </a:rPr>
              <a:t>Mapping of Data</a:t>
            </a:r>
            <a:endParaRPr lang="en-US" sz="2600">
              <a:solidFill>
                <a:srgbClr val="FFFFFF"/>
              </a:solidFill>
            </a:endParaRPr>
          </a:p>
        </p:txBody>
      </p:sp>
      <p:pic>
        <p:nvPicPr>
          <p:cNvPr id="5" name="Picture 4">
            <a:extLst>
              <a:ext uri="{FF2B5EF4-FFF2-40B4-BE49-F238E27FC236}">
                <a16:creationId xmlns:a16="http://schemas.microsoft.com/office/drawing/2014/main" id="{3C74F851-F7D5-FB46-A60E-17DC9EB6459B}"/>
              </a:ext>
            </a:extLst>
          </p:cNvPr>
          <p:cNvPicPr>
            <a:picLocks noChangeAspect="1"/>
          </p:cNvPicPr>
          <p:nvPr/>
        </p:nvPicPr>
        <p:blipFill>
          <a:blip r:embed="rId2"/>
          <a:stretch>
            <a:fillRect/>
          </a:stretch>
        </p:blipFill>
        <p:spPr>
          <a:xfrm>
            <a:off x="4038600" y="1439202"/>
            <a:ext cx="7188199" cy="2839339"/>
          </a:xfrm>
          <a:prstGeom prst="rect">
            <a:avLst/>
          </a:prstGeom>
        </p:spPr>
      </p:pic>
      <p:sp>
        <p:nvSpPr>
          <p:cNvPr id="3" name="Content Placeholder 2">
            <a:extLst>
              <a:ext uri="{FF2B5EF4-FFF2-40B4-BE49-F238E27FC236}">
                <a16:creationId xmlns:a16="http://schemas.microsoft.com/office/drawing/2014/main" id="{7F88E359-2FDB-6F46-B1B2-21EE57723548}"/>
              </a:ext>
            </a:extLst>
          </p:cNvPr>
          <p:cNvSpPr>
            <a:spLocks noGrp="1"/>
          </p:cNvSpPr>
          <p:nvPr>
            <p:ph idx="1"/>
          </p:nvPr>
        </p:nvSpPr>
        <p:spPr>
          <a:xfrm>
            <a:off x="4038600" y="4884873"/>
            <a:ext cx="7188199" cy="1292090"/>
          </a:xfrm>
        </p:spPr>
        <p:txBody>
          <a:bodyPr>
            <a:normAutofit/>
          </a:bodyPr>
          <a:lstStyle/>
          <a:p>
            <a:pPr marL="0" indent="0">
              <a:buNone/>
            </a:pPr>
            <a:r>
              <a:rPr lang="en-IN" sz="1500"/>
              <a:t>The following maps were created to facilitate the analysis and the choice of the palace to live. Manhattan map of Neighbourhoods Manhattan subway metro locations Manhattan map of places for rent Manhattan map of clustered venues and neighbourhoods Combined maps of Manhattan rent places with subway locations Combined maps of Manhattan rent places with subway locations and venues clusters</a:t>
            </a:r>
          </a:p>
          <a:p>
            <a:pPr marL="0" indent="0">
              <a:buNone/>
            </a:pPr>
            <a:endParaRPr lang="en-US" sz="1500"/>
          </a:p>
        </p:txBody>
      </p:sp>
    </p:spTree>
    <p:extLst>
      <p:ext uri="{BB962C8B-B14F-4D97-AF65-F5344CB8AC3E}">
        <p14:creationId xmlns:p14="http://schemas.microsoft.com/office/powerpoint/2010/main" val="528668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8C6BC3-C03C-DA43-9624-4979092C523E}"/>
              </a:ext>
            </a:extLst>
          </p:cNvPr>
          <p:cNvPicPr>
            <a:picLocks noGrp="1" noChangeAspect="1"/>
          </p:cNvPicPr>
          <p:nvPr>
            <p:ph idx="1"/>
          </p:nvPr>
        </p:nvPicPr>
        <p:blipFill rotWithShape="1">
          <a:blip r:embed="rId2"/>
          <a:srcRect t="3844" b="2014"/>
          <a:stretch/>
        </p:blipFill>
        <p:spPr>
          <a:xfrm>
            <a:off x="20" y="10"/>
            <a:ext cx="12191980" cy="6857990"/>
          </a:xfrm>
          <a:prstGeom prst="rect">
            <a:avLst/>
          </a:prstGeom>
        </p:spPr>
      </p:pic>
      <p:sp>
        <p:nvSpPr>
          <p:cNvPr id="2" name="Title 1">
            <a:extLst>
              <a:ext uri="{FF2B5EF4-FFF2-40B4-BE49-F238E27FC236}">
                <a16:creationId xmlns:a16="http://schemas.microsoft.com/office/drawing/2014/main" id="{49C842A0-F9C8-BB4A-9D88-B182AB98B9BC}"/>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000" b="1" kern="1200">
                <a:solidFill>
                  <a:srgbClr val="FFFFFF"/>
                </a:solidFill>
                <a:latin typeface="+mj-lt"/>
                <a:ea typeface="+mj-ea"/>
                <a:cs typeface="+mj-cs"/>
              </a:rPr>
              <a:t>Map of Bangalore, India residence place with venues in Neighborhood - for reference</a:t>
            </a:r>
            <a:endParaRPr lang="en-US" sz="2000" kern="1200">
              <a:solidFill>
                <a:srgbClr val="FFFFFF"/>
              </a:solidFill>
              <a:latin typeface="+mj-lt"/>
              <a:ea typeface="+mj-ea"/>
              <a:cs typeface="+mj-cs"/>
            </a:endParaRPr>
          </a:p>
        </p:txBody>
      </p:sp>
    </p:spTree>
    <p:extLst>
      <p:ext uri="{BB962C8B-B14F-4D97-AF65-F5344CB8AC3E}">
        <p14:creationId xmlns:p14="http://schemas.microsoft.com/office/powerpoint/2010/main" val="318640175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F3A51D-B5BB-2E46-8CE8-A5BA4BE9DA1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800" b="1" kern="1200">
                <a:solidFill>
                  <a:srgbClr val="FFFFFF"/>
                </a:solidFill>
                <a:latin typeface="+mj-lt"/>
                <a:ea typeface="+mj-ea"/>
                <a:cs typeface="+mj-cs"/>
              </a:rPr>
              <a:t>MANHATTAN NEIGHBORHOODS - DATA AND MAPPING</a:t>
            </a:r>
            <a:endParaRPr lang="en-US" sz="3800" kern="1200">
              <a:solidFill>
                <a:srgbClr val="FFFFFF"/>
              </a:solidFill>
              <a:latin typeface="+mj-lt"/>
              <a:ea typeface="+mj-ea"/>
              <a:cs typeface="+mj-cs"/>
            </a:endParaRPr>
          </a:p>
        </p:txBody>
      </p:sp>
      <p:cxnSp>
        <p:nvCxnSpPr>
          <p:cNvPr id="17"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C4C67B1-8698-3D4C-805D-14634D56A3EB}"/>
              </a:ext>
            </a:extLst>
          </p:cNvPr>
          <p:cNvPicPr>
            <a:picLocks noGrp="1" noChangeAspect="1"/>
          </p:cNvPicPr>
          <p:nvPr>
            <p:ph idx="1"/>
          </p:nvPr>
        </p:nvPicPr>
        <p:blipFill>
          <a:blip r:embed="rId2"/>
          <a:stretch>
            <a:fillRect/>
          </a:stretch>
        </p:blipFill>
        <p:spPr>
          <a:xfrm>
            <a:off x="738267" y="2509911"/>
            <a:ext cx="10660366" cy="3997637"/>
          </a:xfrm>
          <a:prstGeom prst="rect">
            <a:avLst/>
          </a:prstGeom>
        </p:spPr>
      </p:pic>
    </p:spTree>
    <p:extLst>
      <p:ext uri="{BB962C8B-B14F-4D97-AF65-F5344CB8AC3E}">
        <p14:creationId xmlns:p14="http://schemas.microsoft.com/office/powerpoint/2010/main" val="117234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821A7-2E35-124F-8C13-2A3F9028D033}"/>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2000" b="1" kern="1200">
                <a:solidFill>
                  <a:schemeClr val="tx1"/>
                </a:solidFill>
                <a:latin typeface="+mj-lt"/>
                <a:ea typeface="+mj-ea"/>
                <a:cs typeface="+mj-cs"/>
              </a:rPr>
              <a:t>Map of Manhattan neighbourhoods with top 10 clustered venues</a:t>
            </a:r>
            <a:br>
              <a:rPr lang="en-US" sz="2000" b="1" kern="1200">
                <a:solidFill>
                  <a:schemeClr val="tx1"/>
                </a:solidFill>
                <a:latin typeface="+mj-lt"/>
                <a:ea typeface="+mj-ea"/>
                <a:cs typeface="+mj-cs"/>
              </a:rPr>
            </a:br>
            <a:br>
              <a:rPr lang="en-US" sz="2000" b="1" kern="1200">
                <a:solidFill>
                  <a:schemeClr val="tx1"/>
                </a:solidFill>
                <a:latin typeface="+mj-lt"/>
                <a:ea typeface="+mj-ea"/>
                <a:cs typeface="+mj-cs"/>
              </a:rPr>
            </a:br>
            <a:r>
              <a:rPr lang="en-US" sz="2000" b="1" kern="1200">
                <a:solidFill>
                  <a:schemeClr val="tx1"/>
                </a:solidFill>
                <a:latin typeface="+mj-lt"/>
                <a:ea typeface="+mj-ea"/>
                <a:cs typeface="+mj-cs"/>
              </a:rPr>
              <a:t>Popups allow to identify each neighbourhood and the cluster of venues around it in order to proceed to examine in more detail in the next cell</a:t>
            </a:r>
            <a:br>
              <a:rPr lang="en-US" sz="2000" b="1" kern="1200">
                <a:solidFill>
                  <a:schemeClr val="tx1"/>
                </a:solidFill>
                <a:latin typeface="+mj-lt"/>
                <a:ea typeface="+mj-ea"/>
                <a:cs typeface="+mj-cs"/>
              </a:rPr>
            </a:br>
            <a:endParaRPr lang="en-US" sz="2000" kern="1200">
              <a:solidFill>
                <a:schemeClr val="tx1"/>
              </a:solidFill>
              <a:latin typeface="+mj-lt"/>
              <a:ea typeface="+mj-ea"/>
              <a:cs typeface="+mj-cs"/>
            </a:endParaRP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84A6D16A-217F-494A-97CB-D358CDEC82C7}"/>
              </a:ext>
            </a:extLst>
          </p:cNvPr>
          <p:cNvPicPr>
            <a:picLocks noGrp="1" noChangeAspect="1"/>
          </p:cNvPicPr>
          <p:nvPr>
            <p:ph idx="1"/>
          </p:nvPr>
        </p:nvPicPr>
        <p:blipFill rotWithShape="1">
          <a:blip r:embed="rId2"/>
          <a:srcRect l="26337" r="20738"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5285796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B57FF9-EC01-8247-A49D-2C8EAEFAB745}"/>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3000" b="1" kern="1200">
                <a:solidFill>
                  <a:srgbClr val="FFFFFF"/>
                </a:solidFill>
                <a:latin typeface="+mj-lt"/>
                <a:ea typeface="+mj-ea"/>
                <a:cs typeface="+mj-cs"/>
              </a:rPr>
              <a:t>Manhattan apartment rent price statistics</a:t>
            </a:r>
            <a:br>
              <a:rPr lang="en-US" sz="3000" b="1" kern="1200">
                <a:solidFill>
                  <a:srgbClr val="FFFFFF"/>
                </a:solidFill>
                <a:latin typeface="+mj-lt"/>
                <a:ea typeface="+mj-ea"/>
                <a:cs typeface="+mj-cs"/>
              </a:rPr>
            </a:br>
            <a:endParaRPr lang="en-US" sz="3000" kern="1200">
              <a:solidFill>
                <a:srgbClr val="FFFFFF"/>
              </a:solidFill>
              <a:latin typeface="+mj-lt"/>
              <a:ea typeface="+mj-ea"/>
              <a:cs typeface="+mj-cs"/>
            </a:endParaRPr>
          </a:p>
        </p:txBody>
      </p:sp>
      <p:pic>
        <p:nvPicPr>
          <p:cNvPr id="9" name="Picture 8">
            <a:extLst>
              <a:ext uri="{FF2B5EF4-FFF2-40B4-BE49-F238E27FC236}">
                <a16:creationId xmlns:a16="http://schemas.microsoft.com/office/drawing/2014/main" id="{028A6014-87C2-C046-B341-266B13840E7F}"/>
              </a:ext>
            </a:extLst>
          </p:cNvPr>
          <p:cNvPicPr>
            <a:picLocks noChangeAspect="1"/>
          </p:cNvPicPr>
          <p:nvPr/>
        </p:nvPicPr>
        <p:blipFill>
          <a:blip r:embed="rId2"/>
          <a:stretch>
            <a:fillRect/>
          </a:stretch>
        </p:blipFill>
        <p:spPr>
          <a:xfrm>
            <a:off x="320040" y="1154689"/>
            <a:ext cx="3425609" cy="2303721"/>
          </a:xfrm>
          <a:prstGeom prst="rect">
            <a:avLst/>
          </a:prstGeom>
        </p:spPr>
      </p:pic>
      <p:pic>
        <p:nvPicPr>
          <p:cNvPr id="5" name="Content Placeholder 4">
            <a:extLst>
              <a:ext uri="{FF2B5EF4-FFF2-40B4-BE49-F238E27FC236}">
                <a16:creationId xmlns:a16="http://schemas.microsoft.com/office/drawing/2014/main" id="{84116A03-1C20-C243-82C0-29DD3ACD8195}"/>
              </a:ext>
            </a:extLst>
          </p:cNvPr>
          <p:cNvPicPr>
            <a:picLocks noGrp="1" noChangeAspect="1"/>
          </p:cNvPicPr>
          <p:nvPr>
            <p:ph idx="1"/>
          </p:nvPr>
        </p:nvPicPr>
        <p:blipFill>
          <a:blip r:embed="rId3"/>
          <a:stretch>
            <a:fillRect/>
          </a:stretch>
        </p:blipFill>
        <p:spPr>
          <a:xfrm>
            <a:off x="4385729" y="1190719"/>
            <a:ext cx="3433324" cy="2231660"/>
          </a:xfrm>
          <a:prstGeom prst="rect">
            <a:avLst/>
          </a:prstGeom>
        </p:spPr>
      </p:pic>
      <p:cxnSp>
        <p:nvCxnSpPr>
          <p:cNvPr id="21" name="Straight Connector 17">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A099E64-FE01-8742-B185-9D3BA7AAE83A}"/>
              </a:ext>
            </a:extLst>
          </p:cNvPr>
          <p:cNvPicPr>
            <a:picLocks noChangeAspect="1"/>
          </p:cNvPicPr>
          <p:nvPr/>
        </p:nvPicPr>
        <p:blipFill>
          <a:blip r:embed="rId4"/>
          <a:stretch>
            <a:fillRect/>
          </a:stretch>
        </p:blipFill>
        <p:spPr>
          <a:xfrm>
            <a:off x="8449725" y="1156173"/>
            <a:ext cx="3423916" cy="2345381"/>
          </a:xfrm>
          <a:prstGeom prst="rect">
            <a:avLst/>
          </a:prstGeom>
        </p:spPr>
      </p:pic>
      <p:cxnSp>
        <p:nvCxnSpPr>
          <p:cNvPr id="20" name="Straight Connector 19">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13758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725</Words>
  <Application>Microsoft Macintosh PowerPoint</Application>
  <PresentationFormat>Widescreen</PresentationFormat>
  <Paragraphs>31</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Abadi MT Condensed Light</vt:lpstr>
      <vt:lpstr>Aharoni</vt:lpstr>
      <vt:lpstr>Arial</vt:lpstr>
      <vt:lpstr>Calibri</vt:lpstr>
      <vt:lpstr>Calibri Light</vt:lpstr>
      <vt:lpstr>Office Theme</vt:lpstr>
      <vt:lpstr>   Coursera Capstone Project     The Battle of Neighbourhoods - Final Project Report     Aashish Kumar Verma        </vt:lpstr>
      <vt:lpstr>Introduction Section</vt:lpstr>
      <vt:lpstr>Discussion of the business problem and the audience who would be interested in this project. </vt:lpstr>
      <vt:lpstr>Problem to be resolved:</vt:lpstr>
      <vt:lpstr>Mapping of Data</vt:lpstr>
      <vt:lpstr>Map of Bangalore, India residence place with venues in Neighborhood - for reference</vt:lpstr>
      <vt:lpstr>MANHATTAN NEIGHBORHOODS - DATA AND MAPPING</vt:lpstr>
      <vt:lpstr>Map of Manhattan neighbourhoods with top 10 clustered venues  Popups allow to identify each neighbourhood and the cluster of venues around it in order to proceed to examine in more detail in the next cell </vt:lpstr>
      <vt:lpstr>Manhattan apartment rent price statistics </vt:lpstr>
      <vt:lpstr>Map of Manhattan apartments for rent</vt:lpstr>
      <vt:lpstr>Apartment Selection </vt:lpstr>
      <vt:lpstr>DISCUSSION </vt:lpstr>
      <vt:lpstr>CONCLUSIONS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Coursera Capstone Project     The Battle of Neighbourhoods - Final Project Report     Aashish Kumar Verma        </dc:title>
  <dc:creator>Aashish Kumar Verma - Network</dc:creator>
  <cp:lastModifiedBy>Aashish Kumar Verma - Network</cp:lastModifiedBy>
  <cp:revision>1</cp:revision>
  <dcterms:created xsi:type="dcterms:W3CDTF">2019-10-21T15:40:20Z</dcterms:created>
  <dcterms:modified xsi:type="dcterms:W3CDTF">2019-10-21T15:40:24Z</dcterms:modified>
</cp:coreProperties>
</file>